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5143500" cy="9144000"/>
  <p:embeddedFontLst>
    <p:embeddedFont>
      <p:font typeface="Playfair Display"/>
      <p:regular r:id="rId15"/>
      <p:bold r:id="rId16"/>
      <p:italic r:id="rId17"/>
      <p:boldItalic r:id="rId18"/>
    </p:embeddedFont>
    <p:embeddedFont>
      <p:font typeface="Montserrat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hhGmmAn5CucHI3KmcQ405/7mzs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.fntdata"/><Relationship Id="rId11" Type="http://schemas.openxmlformats.org/officeDocument/2006/relationships/slide" Target="slides/slide7.xml"/><Relationship Id="rId22" Type="http://schemas.openxmlformats.org/officeDocument/2006/relationships/font" Target="fonts/Montserrat-boldItalic.fntdata"/><Relationship Id="rId10" Type="http://schemas.openxmlformats.org/officeDocument/2006/relationships/slide" Target="slides/slide6.xml"/><Relationship Id="rId21" Type="http://schemas.openxmlformats.org/officeDocument/2006/relationships/font" Target="fonts/Montserrat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PlayfairDisplay-regular.fntdata"/><Relationship Id="rId14" Type="http://schemas.openxmlformats.org/officeDocument/2006/relationships/slide" Target="slides/slide10.xml"/><Relationship Id="rId17" Type="http://schemas.openxmlformats.org/officeDocument/2006/relationships/font" Target="fonts/PlayfairDisplay-italic.fntdata"/><Relationship Id="rId16" Type="http://schemas.openxmlformats.org/officeDocument/2006/relationships/font" Target="fonts/PlayfairDisplay-bold.fntdata"/><Relationship Id="rId5" Type="http://schemas.openxmlformats.org/officeDocument/2006/relationships/slide" Target="slides/slide1.xml"/><Relationship Id="rId19" Type="http://schemas.openxmlformats.org/officeDocument/2006/relationships/font" Target="fonts/Montserrat-regular.fntdata"/><Relationship Id="rId6" Type="http://schemas.openxmlformats.org/officeDocument/2006/relationships/slide" Target="slides/slide2.xml"/><Relationship Id="rId18" Type="http://schemas.openxmlformats.org/officeDocument/2006/relationships/font" Target="fonts/PlayfairDisplay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jpg"/><Relationship Id="rId4" Type="http://schemas.openxmlformats.org/officeDocument/2006/relationships/image" Target="../media/image1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3.jpg"/><Relationship Id="rId4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9.jp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jpg"/><Relationship Id="rId4" Type="http://schemas.openxmlformats.org/officeDocument/2006/relationships/image" Target="../media/image7.png"/><Relationship Id="rId5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jpg"/><Relationship Id="rId4" Type="http://schemas.openxmlformats.org/officeDocument/2006/relationships/image" Target="../media/image2.png"/><Relationship Id="rId5" Type="http://schemas.openxmlformats.org/officeDocument/2006/relationships/image" Target="../media/image19.png"/><Relationship Id="rId6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8.jpg"/><Relationship Id="rId4" Type="http://schemas.openxmlformats.org/officeDocument/2006/relationships/image" Target="../media/image11.png"/><Relationship Id="rId5" Type="http://schemas.openxmlformats.org/officeDocument/2006/relationships/image" Target="../media/image23.png"/><Relationship Id="rId6" Type="http://schemas.openxmlformats.org/officeDocument/2006/relationships/image" Target="../media/image4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jpg"/><Relationship Id="rId4" Type="http://schemas.openxmlformats.org/officeDocument/2006/relationships/image" Target="../media/image15.png"/><Relationship Id="rId5" Type="http://schemas.openxmlformats.org/officeDocument/2006/relationships/image" Target="../media/image2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3.jpg"/><Relationship Id="rId4" Type="http://schemas.openxmlformats.org/officeDocument/2006/relationships/image" Target="../media/image22.png"/><Relationship Id="rId5" Type="http://schemas.openxmlformats.org/officeDocument/2006/relationships/image" Target="../media/image18.png"/><Relationship Id="rId6" Type="http://schemas.openxmlformats.org/officeDocument/2006/relationships/image" Target="../media/image33.png"/><Relationship Id="rId7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8.jpg"/><Relationship Id="rId4" Type="http://schemas.openxmlformats.org/officeDocument/2006/relationships/image" Target="../media/image28.png"/><Relationship Id="rId10" Type="http://schemas.openxmlformats.org/officeDocument/2006/relationships/image" Target="../media/image42.png"/><Relationship Id="rId9" Type="http://schemas.openxmlformats.org/officeDocument/2006/relationships/image" Target="../media/image44.png"/><Relationship Id="rId5" Type="http://schemas.openxmlformats.org/officeDocument/2006/relationships/image" Target="../media/image37.png"/><Relationship Id="rId6" Type="http://schemas.openxmlformats.org/officeDocument/2006/relationships/image" Target="../media/image34.png"/><Relationship Id="rId7" Type="http://schemas.openxmlformats.org/officeDocument/2006/relationships/image" Target="../media/image25.png"/><Relationship Id="rId8" Type="http://schemas.openxmlformats.org/officeDocument/2006/relationships/image" Target="../media/image4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/>
          <p:nvPr/>
        </p:nvSpPr>
        <p:spPr>
          <a:xfrm>
            <a:off x="571500" y="1163566"/>
            <a:ext cx="4286250" cy="10058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469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3293"/>
              <a:buFont typeface="Playfair Display"/>
              <a:buNone/>
            </a:pPr>
            <a:r>
              <a:rPr b="1" i="0" lang="en-US" sz="3294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</a:t>
            </a:r>
            <a:r>
              <a:rPr b="1" lang="en-US" sz="3294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100 Retirement Estate</a:t>
            </a:r>
            <a:r>
              <a:rPr b="1" i="0" lang="en-US" sz="3294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Project</a:t>
            </a:r>
            <a:endParaRPr b="0" i="0" sz="329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571500" y="2340834"/>
            <a:ext cx="4286250" cy="557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328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1602"/>
              <a:buFont typeface="Montserrat"/>
              <a:buNone/>
            </a:pPr>
            <a:r>
              <a:rPr b="1" i="0" lang="en-US" sz="1602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A Self-Sufficient Retirement Estate for the Diaspora</a:t>
            </a:r>
            <a:endParaRPr b="0" i="0" sz="160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571500" y="3155221"/>
            <a:ext cx="3743325" cy="346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0050" spcFirstLastPara="1" rIns="0" wrap="square" tIns="0">
            <a:sp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1050"/>
              <a:buFont typeface="Montserrat"/>
              <a:buNone/>
            </a:pPr>
            <a:r>
              <a:rPr b="0" i="0" lang="en-US" sz="1050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A member-funded vision for a secure, vibrant, and sustainable retirement in Zimbabwe.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0" name="Google Shape;20;p1"/>
          <p:cNvPicPr preferRelativeResize="0"/>
          <p:nvPr/>
        </p:nvPicPr>
        <p:blipFill rotWithShape="1">
          <a:blip r:embed="rId4">
            <a:alphaModFix amt="5000"/>
          </a:blip>
          <a:srcRect b="0" l="0" r="0" t="0"/>
          <a:stretch/>
        </p:blipFill>
        <p:spPr>
          <a:xfrm>
            <a:off x="6072188" y="1643063"/>
            <a:ext cx="185737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" name="Google Shape;2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730948"/>
            <a:ext cx="128588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"/>
          <p:cNvSpPr/>
          <p:nvPr/>
        </p:nvSpPr>
        <p:spPr>
          <a:xfrm>
            <a:off x="771500" y="4730951"/>
            <a:ext cx="1380600" cy="2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894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834"/>
              <a:buFont typeface="Montserrat"/>
              <a:buNone/>
            </a:pPr>
            <a:r>
              <a:rPr b="0" i="0" lang="en-US" sz="834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100 Homes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3" name="Google Shape;23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37755" y="4730948"/>
            <a:ext cx="114300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"/>
          <p:cNvSpPr/>
          <p:nvPr/>
        </p:nvSpPr>
        <p:spPr>
          <a:xfrm>
            <a:off x="2223492" y="4718447"/>
            <a:ext cx="1478756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894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834"/>
              <a:buFont typeface="Montserrat"/>
              <a:buNone/>
            </a:pPr>
            <a:r>
              <a:rPr b="0" i="0" lang="en-US" sz="834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55ha Macadamia Orchard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" name="Google Shape;25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16561" y="4730948"/>
            <a:ext cx="142875" cy="1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"/>
          <p:cNvSpPr/>
          <p:nvPr/>
        </p:nvSpPr>
        <p:spPr>
          <a:xfrm>
            <a:off x="4130873" y="4718447"/>
            <a:ext cx="773311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894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834"/>
              <a:buFont typeface="Montserrat"/>
              <a:buNone/>
            </a:pPr>
            <a:r>
              <a:rPr b="0" i="0" lang="en-US" sz="834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100% Off-Grid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27" name="Google Shape;22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0"/>
          <p:cNvSpPr/>
          <p:nvPr/>
        </p:nvSpPr>
        <p:spPr>
          <a:xfrm>
            <a:off x="571500" y="713231"/>
            <a:ext cx="8572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362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2436"/>
              <a:buFont typeface="Playfair Display"/>
              <a:buNone/>
            </a:pPr>
            <a:r>
              <a:rPr b="1" i="0" lang="en-US" sz="243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Next Steps: Moving to Reality</a:t>
            </a:r>
            <a:endParaRPr b="0" i="0" sz="24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571500" y="1627631"/>
            <a:ext cx="235744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359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1602"/>
              <a:buFont typeface="Playfair Display"/>
              <a:buNone/>
            </a:pPr>
            <a:r>
              <a:rPr b="1" i="0" lang="en-US" sz="1602" u="none" cap="none" strike="noStrike">
                <a:solidFill>
                  <a:srgbClr val="C19A6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01</a:t>
            </a:r>
            <a:endParaRPr b="0" i="0" sz="160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985838" y="1799081"/>
            <a:ext cx="3700463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Legal Setup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985838" y="2084831"/>
            <a:ext cx="3700463" cy="385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Draft the SPV Articles of Association with clear exit strategies for members during the accumulation phase.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571500" y="2684906"/>
            <a:ext cx="26789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359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1602"/>
              <a:buFont typeface="Playfair Display"/>
              <a:buNone/>
            </a:pPr>
            <a:r>
              <a:rPr b="1" i="0" lang="en-US" sz="1602" u="none" cap="none" strike="noStrike">
                <a:solidFill>
                  <a:srgbClr val="C19A6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02</a:t>
            </a:r>
            <a:endParaRPr b="0" i="0" sz="160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1017984" y="2856356"/>
            <a:ext cx="3668316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Land Scouting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1017984" y="3142106"/>
            <a:ext cx="3668316" cy="385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Appoint a trusted representative to identify 100ha plots 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571500" y="3742181"/>
            <a:ext cx="25896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359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1602"/>
              <a:buFont typeface="Playfair Display"/>
              <a:buNone/>
            </a:pPr>
            <a:r>
              <a:rPr b="1" i="0" lang="en-US" sz="1602" u="none" cap="none" strike="noStrike">
                <a:solidFill>
                  <a:srgbClr val="C19A6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03</a:t>
            </a:r>
            <a:endParaRPr b="0" i="0" sz="160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0"/>
          <p:cNvSpPr/>
          <p:nvPr/>
        </p:nvSpPr>
        <p:spPr>
          <a:xfrm>
            <a:off x="1009055" y="3913631"/>
            <a:ext cx="367724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Member Recruitment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1009055" y="4199381"/>
            <a:ext cx="3677245" cy="385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Finalize the 100 founding members to trigger the Stage 1 accumulation phase immediately.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5257800" y="1627631"/>
            <a:ext cx="3314700" cy="3171825"/>
          </a:xfrm>
          <a:prstGeom prst="rect">
            <a:avLst/>
          </a:prstGeom>
          <a:solidFill>
            <a:srgbClr val="2C4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0"/>
          <p:cNvSpPr/>
          <p:nvPr/>
        </p:nvSpPr>
        <p:spPr>
          <a:xfrm>
            <a:off x="5543550" y="2208423"/>
            <a:ext cx="2743200" cy="6172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40"/>
              </a:lnSpc>
              <a:spcBef>
                <a:spcPts val="0"/>
              </a:spcBef>
              <a:spcAft>
                <a:spcPts val="0"/>
              </a:spcAft>
              <a:buClr>
                <a:srgbClr val="F9F6F0"/>
              </a:buClr>
              <a:buSzPts val="1924"/>
              <a:buFont typeface="Playfair Display"/>
              <a:buNone/>
            </a:pPr>
            <a:r>
              <a:rPr b="0" i="0" lang="en-US" sz="1924" u="none" cap="none" strike="noStrike">
                <a:solidFill>
                  <a:srgbClr val="F9F6F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Join the Sanctuary Vision</a:t>
            </a:r>
            <a:endParaRPr b="0" i="0" sz="192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5543550" y="2968507"/>
            <a:ext cx="2743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1428"/>
              </a:lnSpc>
              <a:spcBef>
                <a:spcPts val="0"/>
              </a:spcBef>
              <a:spcAft>
                <a:spcPts val="0"/>
              </a:spcAft>
              <a:buClr>
                <a:srgbClr val="F9F6F0"/>
              </a:buClr>
              <a:buSzPts val="1050"/>
              <a:buFont typeface="Montserrat"/>
              <a:buNone/>
            </a:pPr>
            <a:r>
              <a:rPr b="0" i="0" lang="en-US" sz="1050" u="none" cap="none" strike="noStrike">
                <a:solidFill>
                  <a:srgbClr val="F9F6F0"/>
                </a:solidFill>
                <a:latin typeface="Montserrat"/>
                <a:ea typeface="Montserrat"/>
                <a:cs typeface="Montserrat"/>
                <a:sym typeface="Montserrat"/>
              </a:rPr>
              <a:t>Secure your place in Zimbabwe's premier self-sufficient retirement community.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41" name="Google Shape;24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43550" y="4231165"/>
            <a:ext cx="112514" cy="128588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0"/>
          <p:cNvSpPr/>
          <p:nvPr/>
        </p:nvSpPr>
        <p:spPr>
          <a:xfrm>
            <a:off x="5727502" y="4218663"/>
            <a:ext cx="2494955" cy="157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388"/>
              </a:lnSpc>
              <a:spcBef>
                <a:spcPts val="0"/>
              </a:spcBef>
              <a:spcAft>
                <a:spcPts val="0"/>
              </a:spcAft>
              <a:buClr>
                <a:srgbClr val="F9F6F0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F9F6F0"/>
                </a:solidFill>
                <a:latin typeface="Montserrat"/>
                <a:ea typeface="Montserrat"/>
                <a:cs typeface="Montserrat"/>
                <a:sym typeface="Montserrat"/>
              </a:rPr>
              <a:t>Timeline: Immediate Commencement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2" name="Google Shape;3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2"/>
          <p:cNvSpPr/>
          <p:nvPr/>
        </p:nvSpPr>
        <p:spPr>
          <a:xfrm>
            <a:off x="428625" y="713231"/>
            <a:ext cx="87153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362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2436"/>
              <a:buFont typeface="Playfair Display"/>
              <a:buNone/>
            </a:pPr>
            <a:r>
              <a:rPr b="1" i="0" lang="en-US" sz="243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Strategic Investment Structure</a:t>
            </a:r>
            <a:endParaRPr b="0" i="0" sz="24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4" name="Google Shape;3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5750" y="2296018"/>
            <a:ext cx="214313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"/>
          <p:cNvSpPr/>
          <p:nvPr/>
        </p:nvSpPr>
        <p:spPr>
          <a:xfrm>
            <a:off x="571500" y="2279945"/>
            <a:ext cx="3686175" cy="208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193"/>
              <a:buFont typeface="Montserrat"/>
              <a:buNone/>
            </a:pPr>
            <a:r>
              <a:rPr b="1" i="0" lang="en-US" sz="1193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UK-Based Legal Foundation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571500" y="2531762"/>
            <a:ext cx="3686175" cy="347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8619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Begins as a UK Private Limited Company or SPV for legal clarity. A zimbabwean subsidiary owned by </a:t>
            </a:r>
            <a:r>
              <a:rPr lang="en-US" sz="942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the UK company.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7" name="Google Shape;3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5750" y="2952127"/>
            <a:ext cx="214313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"/>
          <p:cNvSpPr/>
          <p:nvPr/>
        </p:nvSpPr>
        <p:spPr>
          <a:xfrm>
            <a:off x="571500" y="2936053"/>
            <a:ext cx="3686175" cy="208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193"/>
              <a:buFont typeface="Montserrat"/>
              <a:buNone/>
            </a:pPr>
            <a:r>
              <a:rPr b="1" i="0" lang="en-US" sz="1193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Strict Membership Cap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571500" y="3187871"/>
            <a:ext cx="3686175" cy="347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8619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Limited to 100  Members to keep the group focused.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0" name="Google Shape;40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5750" y="3608236"/>
            <a:ext cx="192881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"/>
          <p:cNvSpPr/>
          <p:nvPr/>
        </p:nvSpPr>
        <p:spPr>
          <a:xfrm>
            <a:off x="564356" y="3592162"/>
            <a:ext cx="3693319" cy="208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193"/>
              <a:buFont typeface="Montserrat"/>
              <a:buNone/>
            </a:pPr>
            <a:r>
              <a:rPr b="1" i="0" lang="en-US" sz="1193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Equity Allocation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564356" y="3843979"/>
            <a:ext cx="3693319" cy="347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8619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Contributions convert into equal Equity Units among members.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429125" y="2279945"/>
            <a:ext cx="4429125" cy="1918320"/>
          </a:xfrm>
          <a:prstGeom prst="rect">
            <a:avLst/>
          </a:prstGeom>
          <a:solidFill>
            <a:srgbClr val="2C4C3B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4793456" y="2337095"/>
            <a:ext cx="3836194" cy="173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843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987"/>
              <a:buFont typeface="Montserrat"/>
              <a:buNone/>
            </a:pPr>
            <a:r>
              <a:rPr b="1" i="0" lang="en-US" sz="987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Escrow Management</a:t>
            </a:r>
            <a:endParaRPr b="0" i="0" sz="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4793456" y="2538905"/>
            <a:ext cx="3836194" cy="347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8619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Funds held in </a:t>
            </a:r>
            <a:r>
              <a:rPr lang="en-US" sz="942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company </a:t>
            </a: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 account </a:t>
            </a:r>
            <a:r>
              <a:rPr lang="en-US" sz="942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which</a:t>
            </a: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 requires multiple signatories  until targets are </a:t>
            </a:r>
            <a:r>
              <a:rPr lang="en-US" sz="942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met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4793456" y="2957485"/>
            <a:ext cx="3836194" cy="173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843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987"/>
              <a:buFont typeface="Montserrat"/>
              <a:buNone/>
            </a:pPr>
            <a:r>
              <a:rPr b="1" i="0" lang="en-US" sz="987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Land Acquisition Target</a:t>
            </a:r>
            <a:endParaRPr b="0" i="0" sz="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4793456" y="3159296"/>
            <a:ext cx="3836194" cy="347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8619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Execution in Zimbabwe once collective funds reach ≈ $</a:t>
            </a:r>
            <a:r>
              <a:rPr lang="en-US" sz="942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00,000-$200 000.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4793456" y="3577875"/>
            <a:ext cx="3836194" cy="173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843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987"/>
              <a:buFont typeface="Montserrat"/>
              <a:buNone/>
            </a:pPr>
            <a:r>
              <a:rPr b="1" i="0" lang="en-US" sz="987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Transparent Auditing</a:t>
            </a:r>
            <a:endParaRPr b="0" i="0" sz="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4793456" y="3779686"/>
            <a:ext cx="3836194" cy="3471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8619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Regular financial reports to all members during accumulation.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5" name="Google Shape;5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0006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"/>
          <p:cNvSpPr/>
          <p:nvPr/>
        </p:nvSpPr>
        <p:spPr>
          <a:xfrm>
            <a:off x="428625" y="713231"/>
            <a:ext cx="87153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362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2436"/>
              <a:buFont typeface="Playfair Display"/>
              <a:buNone/>
            </a:pPr>
            <a:r>
              <a:rPr b="1" i="0" lang="en-US" sz="243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Three-Tier Governance Model</a:t>
            </a:r>
            <a:endParaRPr b="0" i="0" sz="24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428625" y="2188415"/>
            <a:ext cx="2647959" cy="266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860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486"/>
              <a:buFont typeface="Playfair Display"/>
              <a:buNone/>
            </a:pPr>
            <a:r>
              <a:rPr b="0" i="0" lang="en-US" sz="148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UK Board</a:t>
            </a:r>
            <a:endParaRPr b="0" i="0" sz="148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428625" y="2540245"/>
            <a:ext cx="2647959" cy="617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9851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Manages funds, audits, and UK tax compliance. Ensures financial transparency for all diaspora investors.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9" name="Google Shape;5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9119" y="1674065"/>
            <a:ext cx="385763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"/>
          <p:cNvSpPr/>
          <p:nvPr/>
        </p:nvSpPr>
        <p:spPr>
          <a:xfrm>
            <a:off x="3248034" y="2188415"/>
            <a:ext cx="2647959" cy="266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860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486"/>
              <a:buFont typeface="Playfair Display"/>
              <a:buNone/>
            </a:pPr>
            <a:r>
              <a:rPr b="0" i="0" lang="en-US" sz="148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Zim Project Manager</a:t>
            </a:r>
            <a:endParaRPr b="0" i="0" sz="148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3248034" y="2540245"/>
            <a:ext cx="2647959" cy="617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9851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Registered firms (e.g., Knight Frank) handle local permits, RDC zoning, and professional construction oversight.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2" name="Google Shape;6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19959" y="1674065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3"/>
          <p:cNvSpPr/>
          <p:nvPr/>
        </p:nvSpPr>
        <p:spPr>
          <a:xfrm>
            <a:off x="6067444" y="2188415"/>
            <a:ext cx="2647959" cy="266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860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486"/>
              <a:buFont typeface="Playfair Display"/>
              <a:buNone/>
            </a:pPr>
            <a:r>
              <a:rPr b="0" i="0" lang="en-US" sz="148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Constitution</a:t>
            </a:r>
            <a:endParaRPr b="0" i="0" sz="148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6067444" y="2540245"/>
            <a:ext cx="2647959" cy="617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9851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Legally binding document: land title held by the Company. All 100 residents are equal shareholders.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428625" y="4404122"/>
            <a:ext cx="8286750" cy="310753"/>
          </a:xfrm>
          <a:prstGeom prst="rect">
            <a:avLst/>
          </a:prstGeom>
          <a:solidFill>
            <a:srgbClr val="2C4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671513" y="4489847"/>
            <a:ext cx="7547372" cy="1393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894"/>
              </a:lnSpc>
              <a:spcBef>
                <a:spcPts val="0"/>
              </a:spcBef>
              <a:spcAft>
                <a:spcPts val="0"/>
              </a:spcAft>
              <a:buClr>
                <a:srgbClr val="F9F6F0"/>
              </a:buClr>
              <a:buSzPts val="784"/>
              <a:buFont typeface="Montserrat"/>
              <a:buNone/>
            </a:pPr>
            <a:r>
              <a:rPr b="1" i="0" lang="en-US" sz="784" u="none" cap="none" strike="noStrike">
                <a:solidFill>
                  <a:srgbClr val="F9F6F0"/>
                </a:solidFill>
                <a:latin typeface="Montserrat"/>
                <a:ea typeface="Montserrat"/>
                <a:cs typeface="Montserrat"/>
                <a:sym typeface="Montserrat"/>
              </a:rPr>
              <a:t>Investor Protection:</a:t>
            </a:r>
            <a:r>
              <a:rPr b="0" i="0" lang="en-US" sz="834" u="none" cap="none" strike="noStrike">
                <a:solidFill>
                  <a:srgbClr val="F9F6F0"/>
                </a:solidFill>
                <a:latin typeface="Montserrat"/>
                <a:ea typeface="Montserrat"/>
                <a:cs typeface="Montserrat"/>
                <a:sym typeface="Montserrat"/>
              </a:rPr>
              <a:t> This structure eliminates "project drift" and ensures no single individual can sell or mismanage communal land.</a:t>
            </a:r>
            <a:endParaRPr b="0" i="0" sz="78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2" name="Google Shape;7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4"/>
          <p:cNvSpPr/>
          <p:nvPr/>
        </p:nvSpPr>
        <p:spPr>
          <a:xfrm>
            <a:off x="428625" y="713231"/>
            <a:ext cx="87153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362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2436"/>
              <a:buFont typeface="Playfair Display"/>
              <a:buNone/>
            </a:pPr>
            <a:r>
              <a:rPr b="1" i="0" lang="en-US" sz="243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Financial Phasing &amp; Milestones</a:t>
            </a:r>
            <a:endParaRPr b="0" i="0" sz="24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428625" y="1641918"/>
            <a:ext cx="19645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C19A6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Stage 1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428625" y="1927668"/>
            <a:ext cx="1964531" cy="3571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614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090"/>
              <a:buFont typeface="Montserrat"/>
              <a:buNone/>
            </a:pPr>
            <a:r>
              <a:rPr b="1" i="0" lang="en-US" sz="1090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Accumulation</a:t>
            </a:r>
            <a:endParaRPr b="0" i="0" sz="109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6" name="Google Shape;7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25" y="2613468"/>
            <a:ext cx="857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4"/>
          <p:cNvSpPr/>
          <p:nvPr/>
        </p:nvSpPr>
        <p:spPr>
          <a:xfrm>
            <a:off x="585788" y="2613468"/>
            <a:ext cx="1807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786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34"/>
              <a:buFont typeface="Montserrat"/>
              <a:buNone/>
            </a:pPr>
            <a:r>
              <a:rPr lang="en-US" sz="834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Register UK company and open </a:t>
            </a:r>
            <a:r>
              <a:rPr lang="en-US" sz="834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company</a:t>
            </a:r>
            <a:r>
              <a:rPr lang="en-US" sz="834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 accounts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8" name="Google Shape;7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625" y="3013518"/>
            <a:ext cx="857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4"/>
          <p:cNvSpPr/>
          <p:nvPr/>
        </p:nvSpPr>
        <p:spPr>
          <a:xfrm>
            <a:off x="585788" y="3013518"/>
            <a:ext cx="1807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786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34"/>
              <a:buFont typeface="Montserrat"/>
              <a:buNone/>
            </a:pPr>
            <a:r>
              <a:rPr lang="en-US" sz="834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Members deposit their first payments until agreed sum is reached..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2536031" y="1641918"/>
            <a:ext cx="19645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C19A6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Stage 2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2536031" y="1927668"/>
            <a:ext cx="1964531" cy="3571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614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090"/>
              <a:buFont typeface="Montserrat"/>
              <a:buNone/>
            </a:pPr>
            <a:r>
              <a:rPr b="1" i="0" lang="en-US" sz="1090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Acquisition</a:t>
            </a:r>
            <a:endParaRPr b="0" i="0" sz="109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2" name="Google Shape;8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36031" y="2384868"/>
            <a:ext cx="80367" cy="128588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4"/>
          <p:cNvSpPr/>
          <p:nvPr/>
        </p:nvSpPr>
        <p:spPr>
          <a:xfrm>
            <a:off x="2673550" y="2370574"/>
            <a:ext cx="1322700" cy="1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593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£</a:t>
            </a:r>
            <a:r>
              <a:rPr b="1" lang="en-US" sz="885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00,000 - £200 000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4" name="Google Shape;8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36031" y="2613468"/>
            <a:ext cx="857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4"/>
          <p:cNvSpPr/>
          <p:nvPr/>
        </p:nvSpPr>
        <p:spPr>
          <a:xfrm>
            <a:off x="2693194" y="2613468"/>
            <a:ext cx="1807369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786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34"/>
              <a:buFont typeface="Montserrat"/>
              <a:buNone/>
            </a:pPr>
            <a:r>
              <a:rPr b="0" i="0" lang="en-US" sz="834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Full purchase of land in Zimbabwe</a:t>
            </a:r>
            <a:r>
              <a:rPr lang="en-US" sz="834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 only after legal due diligence . Only land with title deeds 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6" name="Google Shape;8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36031" y="3013518"/>
            <a:ext cx="857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4"/>
          <p:cNvSpPr/>
          <p:nvPr/>
        </p:nvSpPr>
        <p:spPr>
          <a:xfrm>
            <a:off x="4882319" y="3375593"/>
            <a:ext cx="1807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786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34"/>
              <a:buFont typeface="Montserrat"/>
              <a:buNone/>
            </a:pPr>
            <a:r>
              <a:rPr lang="en-US" sz="834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Allocation of stands and servicing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4643438" y="1641918"/>
            <a:ext cx="19645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C19A6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Stage 3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4643438" y="1927668"/>
            <a:ext cx="1964531" cy="3571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614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090"/>
              <a:buFont typeface="Montserrat"/>
              <a:buNone/>
            </a:pPr>
            <a:r>
              <a:rPr b="1" i="0" lang="en-US" sz="1090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Infrastructure</a:t>
            </a:r>
            <a:endParaRPr b="0" i="0" sz="109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0" name="Google Shape;9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3438" y="2384868"/>
            <a:ext cx="80367" cy="12858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"/>
          <p:cNvSpPr/>
          <p:nvPr/>
        </p:nvSpPr>
        <p:spPr>
          <a:xfrm>
            <a:off x="4780942" y="2370573"/>
            <a:ext cx="1322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593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£50,000 - £100 000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2" name="Google Shape;9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3438" y="2613468"/>
            <a:ext cx="857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4"/>
          <p:cNvSpPr/>
          <p:nvPr/>
        </p:nvSpPr>
        <p:spPr>
          <a:xfrm>
            <a:off x="4800600" y="2613468"/>
            <a:ext cx="1807369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786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34"/>
              <a:buFont typeface="Montserrat"/>
              <a:buNone/>
            </a:pPr>
            <a:r>
              <a:rPr b="0" i="0" lang="en-US" sz="834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Perimeter fencing and 5x Boreholes.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4" name="Google Shape;9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3438" y="3013518"/>
            <a:ext cx="857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4"/>
          <p:cNvSpPr/>
          <p:nvPr/>
        </p:nvSpPr>
        <p:spPr>
          <a:xfrm>
            <a:off x="4800538" y="3042681"/>
            <a:ext cx="1807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786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34"/>
              <a:buFont typeface="Montserrat"/>
              <a:buNone/>
            </a:pPr>
            <a:r>
              <a:rPr b="0" i="0" lang="en-US" sz="834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First 55ha of Macadamia planting.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6750844" y="1641918"/>
            <a:ext cx="196453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C19A6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Stage 4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6750844" y="1927668"/>
            <a:ext cx="1964531" cy="3571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614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090"/>
              <a:buFont typeface="Montserrat"/>
              <a:buNone/>
            </a:pPr>
            <a:r>
              <a:rPr b="1" i="0" lang="en-US" sz="1090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Construction</a:t>
            </a:r>
            <a:endParaRPr b="0" i="0" sz="109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8" name="Google Shape;9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50844" y="2384868"/>
            <a:ext cx="160734" cy="128588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4"/>
          <p:cNvSpPr/>
          <p:nvPr/>
        </p:nvSpPr>
        <p:spPr>
          <a:xfrm>
            <a:off x="6968728" y="2370581"/>
            <a:ext cx="1009055" cy="157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593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Individual/Levy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0" name="Google Shape;10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50844" y="2613468"/>
            <a:ext cx="857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4"/>
          <p:cNvSpPr/>
          <p:nvPr/>
        </p:nvSpPr>
        <p:spPr>
          <a:xfrm>
            <a:off x="6908006" y="2613468"/>
            <a:ext cx="1807369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786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34"/>
              <a:buFont typeface="Montserrat"/>
              <a:buNone/>
            </a:pPr>
            <a:r>
              <a:rPr b="0" i="0" lang="en-US" sz="834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Individual homes built to agreed plans.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2" name="Google Shape;10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50844" y="3013518"/>
            <a:ext cx="857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4"/>
          <p:cNvSpPr/>
          <p:nvPr/>
        </p:nvSpPr>
        <p:spPr>
          <a:xfrm>
            <a:off x="6908006" y="3013518"/>
            <a:ext cx="1807369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786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34"/>
              <a:buFont typeface="Montserrat"/>
              <a:buNone/>
            </a:pPr>
            <a:r>
              <a:rPr b="0" i="0" lang="en-US" sz="834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Clubhouse, Pools, and Clinic completion.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428625" y="4557713"/>
            <a:ext cx="6536531" cy="15716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"/>
          <p:cNvSpPr/>
          <p:nvPr/>
        </p:nvSpPr>
        <p:spPr>
          <a:xfrm>
            <a:off x="428625" y="4557713"/>
            <a:ext cx="21431" cy="157163"/>
          </a:xfrm>
          <a:prstGeom prst="rect">
            <a:avLst/>
          </a:prstGeom>
          <a:solidFill>
            <a:srgbClr val="C19A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"/>
          <p:cNvSpPr/>
          <p:nvPr/>
        </p:nvSpPr>
        <p:spPr>
          <a:xfrm>
            <a:off x="428625" y="4557713"/>
            <a:ext cx="6536531" cy="157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70050" spcFirstLastPara="1" rIns="0" wrap="square" tIns="0">
            <a:spAutoFit/>
          </a:bodyPr>
          <a:lstStyle/>
          <a:p>
            <a:pPr indent="0" lvl="0" marL="0" marR="0" rtl="0" algn="l">
              <a:lnSpc>
                <a:spcPct val="127388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942"/>
              <a:buFont typeface="Montserrat"/>
              <a:buNone/>
            </a:pPr>
            <a:r>
              <a:rPr b="0" i="1" lang="en-US" sz="942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Each stage is triggered only upon reaching the collective funding target, ensuring financial security.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07" name="Google Shape;10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54354" y="3375605"/>
            <a:ext cx="83976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3" name="Google Shape;11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5"/>
          <p:cNvSpPr/>
          <p:nvPr/>
        </p:nvSpPr>
        <p:spPr>
          <a:xfrm>
            <a:off x="571500" y="713231"/>
            <a:ext cx="8572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362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2436"/>
              <a:buFont typeface="Playfair Display"/>
              <a:buNone/>
            </a:pPr>
            <a:r>
              <a:rPr b="1" i="0" lang="en-US" sz="243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"Zero-Levy" Revenue Model</a:t>
            </a:r>
            <a:endParaRPr b="0" i="0" sz="24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15" name="Google Shape;11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8047" y="1384743"/>
            <a:ext cx="2000250" cy="2000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/>
          <p:nvPr/>
        </p:nvSpPr>
        <p:spPr>
          <a:xfrm>
            <a:off x="571500" y="3442143"/>
            <a:ext cx="3893344" cy="121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796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727"/>
              <a:buFont typeface="Montserrat"/>
              <a:buNone/>
            </a:pPr>
            <a:r>
              <a:rPr b="0" i="1" lang="en-US" sz="727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Annual Profit Distribution Strategy</a:t>
            </a:r>
            <a:endParaRPr b="0" i="0" sz="72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4850606" y="1384743"/>
            <a:ext cx="3721894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2743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808"/>
              <a:buFont typeface="Playfair Display"/>
              <a:buNone/>
            </a:pPr>
            <a:r>
              <a:rPr b="1" i="0" lang="en-US" sz="1808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$</a:t>
            </a:r>
            <a:r>
              <a:rPr b="1" lang="en-US" sz="1808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4</a:t>
            </a:r>
            <a:r>
              <a:rPr b="1" i="0" lang="en-US" sz="1808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00,000+ USD</a:t>
            </a:r>
            <a:endParaRPr b="0" i="0" sz="180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4850606" y="1727643"/>
            <a:ext cx="3721894" cy="157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593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PROJECTED ANNUAL GROSS REVENUE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4850606" y="1970531"/>
            <a:ext cx="3721894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2743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808"/>
              <a:buFont typeface="Playfair Display"/>
              <a:buNone/>
            </a:pPr>
            <a:r>
              <a:rPr b="1" i="0" lang="en-US" sz="1808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55 Hectares</a:t>
            </a:r>
            <a:endParaRPr b="0" i="0" sz="180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4850606" y="2313431"/>
            <a:ext cx="3721894" cy="157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593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COMMERCIAL MACADAMIA ORCHARD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1" name="Google Shape;121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79156" y="2642043"/>
            <a:ext cx="14287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5"/>
          <p:cNvSpPr/>
          <p:nvPr/>
        </p:nvSpPr>
        <p:spPr>
          <a:xfrm>
            <a:off x="4907756" y="2556318"/>
            <a:ext cx="3664744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388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60% Allocation:</a:t>
            </a: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 Covers Security, Medical Staff, and Utilities.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3" name="Google Shape;12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79156" y="3013518"/>
            <a:ext cx="14287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5"/>
          <p:cNvSpPr/>
          <p:nvPr/>
        </p:nvSpPr>
        <p:spPr>
          <a:xfrm>
            <a:off x="4907756" y="2927793"/>
            <a:ext cx="3664744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388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40% Allocation:</a:t>
            </a: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 Paid as a "Retirement Dividend" to members.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5" name="Google Shape;125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79156" y="3306412"/>
            <a:ext cx="14287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5"/>
          <p:cNvSpPr/>
          <p:nvPr/>
        </p:nvSpPr>
        <p:spPr>
          <a:xfrm>
            <a:off x="4907756" y="3299268"/>
            <a:ext cx="3577233" cy="157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388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Sustainable model eliminates traditional monthly levies.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32" name="Google Shape;13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6"/>
          <p:cNvSpPr/>
          <p:nvPr/>
        </p:nvSpPr>
        <p:spPr>
          <a:xfrm>
            <a:off x="571500" y="713231"/>
            <a:ext cx="8572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362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2436"/>
              <a:buFont typeface="Playfair Display"/>
              <a:buNone/>
            </a:pPr>
            <a:r>
              <a:rPr b="1" i="0" lang="en-US" sz="243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Off-Grid Sovereignty</a:t>
            </a:r>
            <a:endParaRPr b="0" i="0" sz="24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4" name="Google Shape;13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954457"/>
            <a:ext cx="357188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/>
          <p:nvPr/>
        </p:nvSpPr>
        <p:spPr>
          <a:xfrm>
            <a:off x="571500" y="2418801"/>
            <a:ext cx="2476509" cy="266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860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486"/>
              <a:buFont typeface="Playfair Display"/>
              <a:buNone/>
            </a:pPr>
            <a:r>
              <a:rPr b="0" i="0" lang="en-US" sz="148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Energy Independence</a:t>
            </a:r>
            <a:endParaRPr b="0" i="0" sz="148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571500" y="2792062"/>
            <a:ext cx="2476509" cy="8228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9851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Every home is built with integrated solar roofs. No ZESA dependence, no load-shedding, and zero monthly power bills.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3333759" y="2418801"/>
            <a:ext cx="2476509" cy="266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860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486"/>
              <a:buFont typeface="Playfair Display"/>
              <a:buNone/>
            </a:pPr>
            <a:r>
              <a:rPr b="0" i="0" lang="en-US" sz="148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Water Security</a:t>
            </a:r>
            <a:endParaRPr b="0" i="0" sz="148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3333759" y="2792062"/>
            <a:ext cx="2476509" cy="8228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9851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5–7 dedicated on-site boreholes ensure a constant, reliable water supply for both domestic use and the macadamia orchard.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9" name="Google Shape;13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6019" y="195445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6"/>
          <p:cNvSpPr/>
          <p:nvPr/>
        </p:nvSpPr>
        <p:spPr>
          <a:xfrm>
            <a:off x="6096019" y="2418801"/>
            <a:ext cx="2476509" cy="266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860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486"/>
              <a:buFont typeface="Playfair Display"/>
              <a:buNone/>
            </a:pPr>
            <a:r>
              <a:rPr b="0" i="0" lang="en-US" sz="148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Waste Management</a:t>
            </a:r>
            <a:endParaRPr b="0" i="0" sz="148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6"/>
          <p:cNvSpPr/>
          <p:nvPr/>
        </p:nvSpPr>
        <p:spPr>
          <a:xfrm>
            <a:off x="6096019" y="2792062"/>
            <a:ext cx="2476509" cy="617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9851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A central biodigester system handles waste efficiently, contributing to the estate's self-sustaining ecosystem.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571500" y="4011216"/>
            <a:ext cx="8001000" cy="703659"/>
          </a:xfrm>
          <a:prstGeom prst="rect">
            <a:avLst/>
          </a:prstGeom>
          <a:solidFill>
            <a:srgbClr val="2C4C3B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"/>
          <p:cNvSpPr/>
          <p:nvPr/>
        </p:nvSpPr>
        <p:spPr>
          <a:xfrm>
            <a:off x="571500" y="4011216"/>
            <a:ext cx="35719" cy="703659"/>
          </a:xfrm>
          <a:prstGeom prst="rect">
            <a:avLst/>
          </a:prstGeom>
          <a:solidFill>
            <a:srgbClr val="2C4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6"/>
          <p:cNvSpPr/>
          <p:nvPr/>
        </p:nvSpPr>
        <p:spPr>
          <a:xfrm>
            <a:off x="785813" y="4189809"/>
            <a:ext cx="7572375" cy="346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843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987"/>
              <a:buFont typeface="Montserrat"/>
              <a:buNone/>
            </a:pPr>
            <a:r>
              <a:rPr b="1" i="0" lang="en-US" sz="987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Total infrastructure autonomy from national grids ensures peace of mind and long-term sustainability for all residents.</a:t>
            </a:r>
            <a:endParaRPr b="0" i="0" sz="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50" name="Google Shape;15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"/>
          <p:cNvSpPr/>
          <p:nvPr/>
        </p:nvSpPr>
        <p:spPr>
          <a:xfrm>
            <a:off x="571500" y="713231"/>
            <a:ext cx="8572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362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2436"/>
              <a:buFont typeface="Playfair Display"/>
              <a:buNone/>
            </a:pPr>
            <a:r>
              <a:rPr b="1" i="0" lang="en-US" sz="243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Wellness and Lifestyle: The "Vibrancy" Perks</a:t>
            </a:r>
            <a:endParaRPr b="0" i="0" sz="24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2" name="Google Shape;15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452609"/>
            <a:ext cx="225028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7"/>
          <p:cNvSpPr/>
          <p:nvPr/>
        </p:nvSpPr>
        <p:spPr>
          <a:xfrm>
            <a:off x="939403" y="1584768"/>
            <a:ext cx="3418284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Wellness Core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7"/>
          <p:cNvSpPr/>
          <p:nvPr/>
        </p:nvSpPr>
        <p:spPr>
          <a:xfrm>
            <a:off x="939403" y="1941956"/>
            <a:ext cx="3418284" cy="385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Heated 25m lap pool, 2 tennis courts, and 2 pickleball courts managed by on-site professional staff.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5" name="Google Shape;15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2602753"/>
            <a:ext cx="250031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7"/>
          <p:cNvSpPr/>
          <p:nvPr/>
        </p:nvSpPr>
        <p:spPr>
          <a:xfrm>
            <a:off x="964406" y="2734912"/>
            <a:ext cx="3393281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Social Hub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7"/>
          <p:cNvSpPr/>
          <p:nvPr/>
        </p:nvSpPr>
        <p:spPr>
          <a:xfrm>
            <a:off x="964406" y="3092100"/>
            <a:ext cx="3393281" cy="385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Boutique clubhouse featuring a gym, library, pub, and restaurant for daily social engagement.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8" name="Google Shape;158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752897"/>
            <a:ext cx="225028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7"/>
          <p:cNvSpPr/>
          <p:nvPr/>
        </p:nvSpPr>
        <p:spPr>
          <a:xfrm>
            <a:off x="939403" y="3885056"/>
            <a:ext cx="3418284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On-Site Convenience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939403" y="4242243"/>
            <a:ext cx="3418284" cy="385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A dedicated local shops providing all daily necessities within walking distance of every home.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4786313" y="1413318"/>
            <a:ext cx="3786188" cy="2185988"/>
          </a:xfrm>
          <a:prstGeom prst="rect">
            <a:avLst/>
          </a:prstGeom>
          <a:solidFill>
            <a:srgbClr val="2C4C3B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"/>
          <p:cNvSpPr/>
          <p:nvPr/>
        </p:nvSpPr>
        <p:spPr>
          <a:xfrm>
            <a:off x="4786313" y="1413318"/>
            <a:ext cx="28575" cy="2185988"/>
          </a:xfrm>
          <a:prstGeom prst="rect">
            <a:avLst/>
          </a:prstGeom>
          <a:solidFill>
            <a:srgbClr val="2C4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4929188" y="1520475"/>
            <a:ext cx="3500438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740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924"/>
              <a:buFont typeface="Playfair Display"/>
              <a:buNone/>
            </a:pPr>
            <a:r>
              <a:rPr b="0" i="0" lang="en-US" sz="1924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15 Hectares</a:t>
            </a:r>
            <a:endParaRPr b="0" i="0" sz="192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4929188" y="2034825"/>
            <a:ext cx="3500438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Wetlands &amp; Nature Trails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4929188" y="2392012"/>
            <a:ext cx="3500438" cy="5786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Dedicated space for bird watching and morning walks, preserving Zimbabwe's incredible biodiversity and promoting mental wellness.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66" name="Google Shape;166;p7"/>
          <p:cNvPicPr preferRelativeResize="0"/>
          <p:nvPr/>
        </p:nvPicPr>
        <p:blipFill rotWithShape="1">
          <a:blip r:embed="rId7">
            <a:alphaModFix amt="10000"/>
          </a:blip>
          <a:srcRect b="0" l="0" r="0" t="0"/>
          <a:stretch/>
        </p:blipFill>
        <p:spPr>
          <a:xfrm>
            <a:off x="4929188" y="3170681"/>
            <a:ext cx="428625" cy="4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72" name="Google Shape;17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8"/>
          <p:cNvSpPr/>
          <p:nvPr/>
        </p:nvSpPr>
        <p:spPr>
          <a:xfrm>
            <a:off x="571500" y="713231"/>
            <a:ext cx="8572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362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2436"/>
              <a:buFont typeface="Playfair Display"/>
              <a:buNone/>
            </a:pPr>
            <a:r>
              <a:rPr b="1" i="0" lang="en-US" sz="243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Comprehensive Healthcare and Security</a:t>
            </a:r>
            <a:endParaRPr b="0" i="0" sz="24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4" name="Google Shape;17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74946"/>
            <a:ext cx="200025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8"/>
          <p:cNvSpPr/>
          <p:nvPr/>
        </p:nvSpPr>
        <p:spPr>
          <a:xfrm>
            <a:off x="878681" y="1556193"/>
            <a:ext cx="1210866" cy="266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600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397"/>
              <a:buFont typeface="Playfair Display"/>
              <a:buNone/>
            </a:pPr>
            <a:r>
              <a:rPr b="1" i="0" lang="en-US" sz="1397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Medical Care</a:t>
            </a:r>
            <a:endParaRPr b="0" i="0" sz="139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6" name="Google Shape;17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2122336"/>
            <a:ext cx="128588" cy="763293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8"/>
          <p:cNvSpPr/>
          <p:nvPr/>
        </p:nvSpPr>
        <p:spPr>
          <a:xfrm>
            <a:off x="807244" y="2312343"/>
            <a:ext cx="3550444" cy="173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843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987"/>
              <a:buFont typeface="Montserrat"/>
              <a:buNone/>
            </a:pPr>
            <a:r>
              <a:rPr b="1" i="0" lang="en-US" sz="987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24/7 On-Site Clinic &amp; Pharmacy</a:t>
            </a:r>
            <a:endParaRPr b="0" i="0" sz="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807244" y="2521297"/>
            <a:ext cx="3550444" cy="3643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7657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88"/>
              <a:buFont typeface="Montserrat"/>
              <a:buNone/>
            </a:pPr>
            <a:r>
              <a:rPr b="0" i="0" lang="en-US" sz="888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Dedicated nurse-led facility providing immediate medical attention and wellness monitoring for all residents.</a:t>
            </a:r>
            <a:endParaRPr b="0" i="0" sz="8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9" name="Google Shape;179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064222"/>
            <a:ext cx="160734" cy="763293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8"/>
          <p:cNvSpPr/>
          <p:nvPr/>
        </p:nvSpPr>
        <p:spPr>
          <a:xfrm>
            <a:off x="839391" y="3254229"/>
            <a:ext cx="3518297" cy="173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843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987"/>
              <a:buFont typeface="Montserrat"/>
              <a:buNone/>
            </a:pPr>
            <a:r>
              <a:rPr b="1" i="0" lang="en-US" sz="987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Emergency Response</a:t>
            </a:r>
            <a:endParaRPr b="0" i="0" sz="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839391" y="3463184"/>
            <a:ext cx="3518297" cy="3643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7657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88"/>
              <a:buFont typeface="Montserrat"/>
              <a:buNone/>
            </a:pPr>
            <a:r>
              <a:rPr b="0" i="0" lang="en-US" sz="888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On-site ambulance with 24/7 priority access to the nearest top-tier private hospitals in Harare or Bulawayo. Arrangements for medi vac </a:t>
            </a:r>
            <a:r>
              <a:rPr lang="en-US" sz="888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to SA if needed.</a:t>
            </a:r>
            <a:endParaRPr b="0" i="0" sz="8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2" name="Google Shape;182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86313" y="1574946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8"/>
          <p:cNvSpPr/>
          <p:nvPr/>
        </p:nvSpPr>
        <p:spPr>
          <a:xfrm>
            <a:off x="5122069" y="1556193"/>
            <a:ext cx="2128838" cy="2661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6005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1397"/>
              <a:buFont typeface="Playfair Display"/>
              <a:buNone/>
            </a:pPr>
            <a:r>
              <a:rPr b="1" i="0" lang="en-US" sz="1397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Security Infrastructure</a:t>
            </a:r>
            <a:endParaRPr b="0" i="0" sz="139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4" name="Google Shape;184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86313" y="2122336"/>
            <a:ext cx="144661" cy="76329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8"/>
          <p:cNvSpPr/>
          <p:nvPr/>
        </p:nvSpPr>
        <p:spPr>
          <a:xfrm>
            <a:off x="5038130" y="2312343"/>
            <a:ext cx="3534370" cy="173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843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987"/>
              <a:buFont typeface="Montserrat"/>
              <a:buNone/>
            </a:pPr>
            <a:r>
              <a:rPr b="1" i="0" lang="en-US" sz="987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AI-Integrated Fencing</a:t>
            </a:r>
            <a:endParaRPr b="0" i="0" sz="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5038130" y="2521297"/>
            <a:ext cx="3534370" cy="3643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7657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88"/>
              <a:buFont typeface="Montserrat"/>
              <a:buNone/>
            </a:pPr>
            <a:r>
              <a:rPr b="0" i="0" lang="en-US" sz="888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Thermal perimeter fencing with AI motion detection and 24/7 monitoring for proactive threat identification.</a:t>
            </a:r>
            <a:endParaRPr b="0" i="0" sz="8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7" name="Google Shape;187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786313" y="3064222"/>
            <a:ext cx="160734" cy="763293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8"/>
          <p:cNvSpPr/>
          <p:nvPr/>
        </p:nvSpPr>
        <p:spPr>
          <a:xfrm>
            <a:off x="5054203" y="3254229"/>
            <a:ext cx="3518297" cy="1732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843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987"/>
              <a:buFont typeface="Montserrat"/>
              <a:buNone/>
            </a:pPr>
            <a:r>
              <a:rPr b="1" i="0" lang="en-US" sz="987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Vetted Security Team</a:t>
            </a:r>
            <a:endParaRPr b="0" i="0" sz="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5054203" y="3463184"/>
            <a:ext cx="3518297" cy="3643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7657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888"/>
              <a:buFont typeface="Montserrat"/>
              <a:buNone/>
            </a:pPr>
            <a:r>
              <a:rPr b="0" i="0" lang="en-US" sz="888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Internal, highly-trained security personnel conducting regular patrols and managing access control.</a:t>
            </a:r>
            <a:endParaRPr b="0" i="0" sz="8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571500" y="4150519"/>
            <a:ext cx="8001000" cy="564356"/>
          </a:xfrm>
          <a:prstGeom prst="rect">
            <a:avLst/>
          </a:prstGeom>
          <a:solidFill>
            <a:srgbClr val="2C4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1" name="Google Shape;191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5813" y="4346972"/>
            <a:ext cx="192881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8"/>
          <p:cNvSpPr/>
          <p:nvPr/>
        </p:nvSpPr>
        <p:spPr>
          <a:xfrm>
            <a:off x="1121569" y="4293394"/>
            <a:ext cx="7236619" cy="278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894"/>
              </a:lnSpc>
              <a:spcBef>
                <a:spcPts val="0"/>
              </a:spcBef>
              <a:spcAft>
                <a:spcPts val="0"/>
              </a:spcAft>
              <a:buClr>
                <a:srgbClr val="F9F6F0"/>
              </a:buClr>
              <a:buSzPts val="784"/>
              <a:buFont typeface="Montserrat"/>
              <a:buNone/>
            </a:pPr>
            <a:r>
              <a:rPr b="1" i="0" lang="en-US" sz="784" u="none" cap="none" strike="noStrike">
                <a:solidFill>
                  <a:srgbClr val="F9F6F0"/>
                </a:solidFill>
                <a:latin typeface="Montserrat"/>
                <a:ea typeface="Montserrat"/>
                <a:cs typeface="Montserrat"/>
                <a:sym typeface="Montserrat"/>
              </a:rPr>
              <a:t>Peace of Mind:</a:t>
            </a:r>
            <a:r>
              <a:rPr b="0" i="0" lang="en-US" sz="834" u="none" cap="none" strike="noStrike">
                <a:solidFill>
                  <a:srgbClr val="F9F6F0"/>
                </a:solidFill>
                <a:latin typeface="Montserrat"/>
                <a:ea typeface="Montserrat"/>
                <a:cs typeface="Montserrat"/>
                <a:sym typeface="Montserrat"/>
              </a:rPr>
              <a:t> A secure environment designed specifically for the unique needs of retirees, ensuring safety and rapid care at all times.</a:t>
            </a:r>
            <a:endParaRPr b="0" i="0" sz="78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8" name="Google Shape;19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9"/>
          <p:cNvSpPr/>
          <p:nvPr/>
        </p:nvSpPr>
        <p:spPr>
          <a:xfrm>
            <a:off x="571500" y="713231"/>
            <a:ext cx="8572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362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2436"/>
              <a:buFont typeface="Playfair Display"/>
              <a:buNone/>
            </a:pPr>
            <a:r>
              <a:rPr b="1" i="0" lang="en-US" sz="2436" u="none" cap="none" strike="noStrike">
                <a:solidFill>
                  <a:srgbClr val="2C4C3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100-Hectare Master Plan Allocation</a:t>
            </a:r>
            <a:endParaRPr b="0" i="0" sz="243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/>
          <p:nvPr/>
        </p:nvSpPr>
        <p:spPr>
          <a:xfrm>
            <a:off x="578644" y="1706212"/>
            <a:ext cx="1471333" cy="392906"/>
          </a:xfrm>
          <a:prstGeom prst="rect">
            <a:avLst/>
          </a:prstGeom>
          <a:solidFill>
            <a:srgbClr val="2C4C3B"/>
          </a:solidFill>
          <a:ln cap="flat" cmpd="sng" w="18275">
            <a:solidFill>
              <a:srgbClr val="2C4C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9"/>
          <p:cNvSpPr/>
          <p:nvPr/>
        </p:nvSpPr>
        <p:spPr>
          <a:xfrm>
            <a:off x="578644" y="1706212"/>
            <a:ext cx="1471333" cy="392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7005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F9F6F0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F9F6F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Feature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9"/>
          <p:cNvSpPr/>
          <p:nvPr/>
        </p:nvSpPr>
        <p:spPr>
          <a:xfrm>
            <a:off x="2049977" y="1706212"/>
            <a:ext cx="1371600" cy="392906"/>
          </a:xfrm>
          <a:prstGeom prst="rect">
            <a:avLst/>
          </a:prstGeom>
          <a:solidFill>
            <a:srgbClr val="2C4C3B"/>
          </a:solidFill>
          <a:ln cap="flat" cmpd="sng" w="18275">
            <a:solidFill>
              <a:srgbClr val="2C4C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9"/>
          <p:cNvSpPr/>
          <p:nvPr/>
        </p:nvSpPr>
        <p:spPr>
          <a:xfrm>
            <a:off x="2049977" y="1706212"/>
            <a:ext cx="1371600" cy="392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70050">
            <a:spAutoFit/>
          </a:bodyPr>
          <a:lstStyle/>
          <a:p>
            <a:pPr indent="0" lvl="0" marL="0" marR="0" rtl="0" algn="ctr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C19A6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Land Use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9"/>
          <p:cNvSpPr/>
          <p:nvPr/>
        </p:nvSpPr>
        <p:spPr>
          <a:xfrm>
            <a:off x="3421577" y="1706212"/>
            <a:ext cx="5143779" cy="392906"/>
          </a:xfrm>
          <a:prstGeom prst="rect">
            <a:avLst/>
          </a:prstGeom>
          <a:solidFill>
            <a:srgbClr val="2C4C3B"/>
          </a:solidFill>
          <a:ln cap="flat" cmpd="sng" w="18275">
            <a:solidFill>
              <a:srgbClr val="2C4C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9"/>
          <p:cNvSpPr/>
          <p:nvPr/>
        </p:nvSpPr>
        <p:spPr>
          <a:xfrm>
            <a:off x="3421577" y="1706212"/>
            <a:ext cx="5143779" cy="392906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70050">
            <a:spAutoFit/>
          </a:bodyPr>
          <a:lstStyle/>
          <a:p>
            <a:pPr indent="0" lvl="0" marL="0" marR="0" rtl="0" algn="l">
              <a:lnSpc>
                <a:spcPct val="134115"/>
              </a:lnSpc>
              <a:spcBef>
                <a:spcPts val="0"/>
              </a:spcBef>
              <a:spcAft>
                <a:spcPts val="0"/>
              </a:spcAft>
              <a:buClr>
                <a:srgbClr val="F9F6F0"/>
              </a:buClr>
              <a:buSzPts val="1193"/>
              <a:buFont typeface="Playfair Display"/>
              <a:buNone/>
            </a:pPr>
            <a:r>
              <a:rPr b="1" i="0" lang="en-US" sz="1193" u="none" cap="none" strike="noStrike">
                <a:solidFill>
                  <a:srgbClr val="F9F6F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Impact on Life</a:t>
            </a:r>
            <a:endParaRPr b="0" i="0" sz="119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9"/>
          <p:cNvSpPr/>
          <p:nvPr/>
        </p:nvSpPr>
        <p:spPr>
          <a:xfrm>
            <a:off x="578644" y="2099118"/>
            <a:ext cx="1471333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l">
              <a:lnSpc>
                <a:spcPct val="169491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Macadamia Forest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2049977" y="2099118"/>
            <a:ext cx="13716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ctr">
              <a:lnSpc>
                <a:spcPct val="169491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55 ha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3421577" y="2099118"/>
            <a:ext cx="5143779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The estate's financial engine; provides shade, beauty, and revenue to eliminate monthly levies.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/>
          <p:nvPr/>
        </p:nvSpPr>
        <p:spPr>
          <a:xfrm>
            <a:off x="578644" y="2613468"/>
            <a:ext cx="1471333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l">
              <a:lnSpc>
                <a:spcPct val="169491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Solar-Ready Homes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2049977" y="2613468"/>
            <a:ext cx="13716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ctr">
              <a:lnSpc>
                <a:spcPct val="169491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20 ha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3421577" y="2613468"/>
            <a:ext cx="5143779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100 luxury retirement residences with integrated solar; zero power bills and total peace of mind.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9"/>
          <p:cNvSpPr/>
          <p:nvPr/>
        </p:nvSpPr>
        <p:spPr>
          <a:xfrm>
            <a:off x="578644" y="3127818"/>
            <a:ext cx="1471333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l">
              <a:lnSpc>
                <a:spcPct val="169491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Wetlands &amp; Trails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2049977" y="3127818"/>
            <a:ext cx="13716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ctr">
              <a:lnSpc>
                <a:spcPct val="169491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15 ha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3421577" y="3127818"/>
            <a:ext cx="5143779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Preserved natural habitat for bird watching, morning walks, and mental wellness.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578644" y="3642168"/>
            <a:ext cx="1471333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l">
              <a:lnSpc>
                <a:spcPct val="169491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Utility Hub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2049977" y="3642168"/>
            <a:ext cx="13716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ctr">
              <a:lnSpc>
                <a:spcPct val="169491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5 ha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3421577" y="3642168"/>
            <a:ext cx="5143779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The "Brain" of the estate; housing boreholes</a:t>
            </a:r>
            <a:r>
              <a:rPr lang="en-US" sz="942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biodigester</a:t>
            </a:r>
            <a:r>
              <a:rPr lang="en-US" sz="942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578644" y="4156518"/>
            <a:ext cx="1471333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l">
              <a:lnSpc>
                <a:spcPct val="169491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Clubhouse &amp; Sports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2049977" y="4156518"/>
            <a:ext cx="13716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ctr">
              <a:lnSpc>
                <a:spcPct val="169491"/>
              </a:lnSpc>
              <a:spcBef>
                <a:spcPts val="0"/>
              </a:spcBef>
              <a:spcAft>
                <a:spcPts val="0"/>
              </a:spcAft>
              <a:buClr>
                <a:srgbClr val="C19A6B"/>
              </a:buClr>
              <a:buSzPts val="885"/>
              <a:buFont typeface="Montserrat"/>
              <a:buNone/>
            </a:pPr>
            <a:r>
              <a:rPr b="1" i="0" lang="en-US" sz="885" u="none" cap="none" strike="noStrike">
                <a:solidFill>
                  <a:srgbClr val="C19A6B"/>
                </a:solidFill>
                <a:latin typeface="Montserrat"/>
                <a:ea typeface="Montserrat"/>
                <a:cs typeface="Montserrat"/>
                <a:sym typeface="Montserrat"/>
              </a:rPr>
              <a:t>5 ha</a:t>
            </a:r>
            <a:endParaRPr b="0" i="0" sz="8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3421577" y="4156518"/>
            <a:ext cx="5143779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8500" lIns="170050" spcFirstLastPara="1" rIns="170050" wrap="square" tIns="127500">
            <a:spAutoFit/>
          </a:bodyPr>
          <a:lstStyle/>
          <a:p>
            <a:pPr indent="0" lvl="0" marL="0" marR="0" rtl="0" algn="l">
              <a:lnSpc>
                <a:spcPct val="159235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942"/>
              <a:buFont typeface="Montserrat"/>
              <a:buNone/>
            </a:pPr>
            <a:r>
              <a:rPr b="0" i="0" lang="en-US" sz="942" u="none" cap="none" strike="noStrike">
                <a:solidFill>
                  <a:srgbClr val="3E3E3E"/>
                </a:solidFill>
                <a:latin typeface="Montserrat"/>
                <a:ea typeface="Montserrat"/>
                <a:cs typeface="Montserrat"/>
                <a:sym typeface="Montserrat"/>
              </a:rPr>
              <a:t>Social heart of the community; featuring the gym, library, pools, and tennis courts.</a:t>
            </a:r>
            <a:endParaRPr b="0" i="0" sz="94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0" y="4678012"/>
            <a:ext cx="9144000" cy="4250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80325" spcFirstLastPara="1" rIns="0" wrap="square" tIns="340225">
            <a:spAutoFit/>
          </a:bodyPr>
          <a:lstStyle/>
          <a:p>
            <a:pPr indent="0" lvl="0" marL="0" marR="0" rtl="0" algn="l">
              <a:lnSpc>
                <a:spcPct val="131894"/>
              </a:lnSpc>
              <a:spcBef>
                <a:spcPts val="0"/>
              </a:spcBef>
              <a:spcAft>
                <a:spcPts val="0"/>
              </a:spcAft>
              <a:buClr>
                <a:srgbClr val="2C4C3B"/>
              </a:buClr>
              <a:buSzPts val="834"/>
              <a:buFont typeface="Montserrat"/>
              <a:buNone/>
            </a:pPr>
            <a:r>
              <a:rPr b="0" i="1" lang="en-US" sz="834" u="none" cap="none" strike="noStrike">
                <a:solidFill>
                  <a:srgbClr val="2C4C3B"/>
                </a:solidFill>
                <a:latin typeface="Montserrat"/>
                <a:ea typeface="Montserrat"/>
                <a:cs typeface="Montserrat"/>
                <a:sym typeface="Montserrat"/>
              </a:rPr>
              <a:t>*Total Land Area: 100 Hectares. Designed for maximum self-sufficiency and resident vibrancy.</a:t>
            </a:r>
            <a:endParaRPr b="0" i="0" sz="834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2026-04-09T20:00:07Z</dcterms:created>
  <dc:creator>PptxGenJS</dc:creator>
</cp:coreProperties>
</file>